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300" r:id="rId3"/>
    <p:sldId id="309" r:id="rId4"/>
    <p:sldId id="263" r:id="rId5"/>
    <p:sldId id="295" r:id="rId6"/>
    <p:sldId id="294" r:id="rId7"/>
    <p:sldId id="296" r:id="rId8"/>
    <p:sldId id="301" r:id="rId9"/>
    <p:sldId id="297" r:id="rId10"/>
    <p:sldId id="302" r:id="rId11"/>
    <p:sldId id="303" r:id="rId12"/>
    <p:sldId id="304" r:id="rId13"/>
    <p:sldId id="299" r:id="rId14"/>
    <p:sldId id="311" r:id="rId15"/>
    <p:sldId id="310" r:id="rId1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412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B8B33D-520E-443B-80F4-9ADAE234EC69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765EB9-536C-4942-B8F0-C6C3DDCF42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461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765EB9-536C-4942-B8F0-C6C3DDCF42D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510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13681"/>
            <a:ext cx="7772400" cy="1572469"/>
          </a:xfrm>
        </p:spPr>
        <p:txBody>
          <a:bodyPr anchor="ctr">
            <a:normAutofit/>
          </a:bodyPr>
          <a:lstStyle>
            <a:lvl1pPr algn="ctr">
              <a:defRPr sz="400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4476750"/>
            <a:ext cx="6858000" cy="1123950"/>
          </a:xfrm>
        </p:spPr>
        <p:txBody>
          <a:bodyPr anchor="ctr"/>
          <a:lstStyle>
            <a:lvl1pPr marL="0" indent="0" algn="ctr">
              <a:buNone/>
              <a:defRPr sz="240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김주완</a:t>
            </a:r>
          </a:p>
        </p:txBody>
      </p:sp>
      <p:sp>
        <p:nvSpPr>
          <p:cNvPr id="10" name="Прямоугольный треугольник 11"/>
          <p:cNvSpPr/>
          <p:nvPr userDrawn="1"/>
        </p:nvSpPr>
        <p:spPr>
          <a:xfrm>
            <a:off x="0" y="1160011"/>
            <a:ext cx="6458246" cy="5711588"/>
          </a:xfrm>
          <a:custGeom>
            <a:avLst/>
            <a:gdLst>
              <a:gd name="connsiteX0" fmla="*/ 0 w 5380074"/>
              <a:gd name="connsiteY0" fmla="*/ 685800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6858000 h 6858000"/>
              <a:gd name="connsiteX0" fmla="*/ 0 w 5380074"/>
              <a:gd name="connsiteY0" fmla="*/ 569794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5697940 h 6858000"/>
              <a:gd name="connsiteX0" fmla="*/ 0 w 4902402"/>
              <a:gd name="connsiteY0" fmla="*/ 5697940 h 5725236"/>
              <a:gd name="connsiteX1" fmla="*/ 0 w 4902402"/>
              <a:gd name="connsiteY1" fmla="*/ 0 h 5725236"/>
              <a:gd name="connsiteX2" fmla="*/ 4902402 w 4902402"/>
              <a:gd name="connsiteY2" fmla="*/ 5725236 h 5725236"/>
              <a:gd name="connsiteX3" fmla="*/ 0 w 4902402"/>
              <a:gd name="connsiteY3" fmla="*/ 5697940 h 5725236"/>
              <a:gd name="connsiteX0" fmla="*/ 0 w 6458246"/>
              <a:gd name="connsiteY0" fmla="*/ 5697940 h 5711588"/>
              <a:gd name="connsiteX1" fmla="*/ 0 w 6458246"/>
              <a:gd name="connsiteY1" fmla="*/ 0 h 5711588"/>
              <a:gd name="connsiteX2" fmla="*/ 6458246 w 6458246"/>
              <a:gd name="connsiteY2" fmla="*/ 5711588 h 5711588"/>
              <a:gd name="connsiteX3" fmla="*/ 0 w 6458246"/>
              <a:gd name="connsiteY3" fmla="*/ 5697940 h 571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8246" h="5711588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Параллелограмм 17"/>
          <p:cNvSpPr/>
          <p:nvPr userDrawn="1"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250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114424"/>
            <a:ext cx="8782050" cy="5619749"/>
          </a:xfrm>
        </p:spPr>
        <p:txBody>
          <a:bodyPr/>
          <a:lstStyle>
            <a:lvl1pPr>
              <a:defRPr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defRPr>
            </a:lvl1pPr>
            <a:lvl2pPr>
              <a:defRPr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defRPr>
            </a:lvl2pPr>
            <a:lvl3pPr>
              <a:defRPr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defRPr>
            </a:lvl3pPr>
            <a:lvl4pPr>
              <a:defRPr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defRPr>
            </a:lvl4pPr>
            <a:lvl5pPr>
              <a:defRPr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90819-0BE1-4203-A135-4AB4A8EB3A6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180975" y="847725"/>
            <a:ext cx="8782050" cy="76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Прямоугольный треугольник 11"/>
          <p:cNvSpPr/>
          <p:nvPr userDrawn="1"/>
        </p:nvSpPr>
        <p:spPr>
          <a:xfrm>
            <a:off x="0" y="1160011"/>
            <a:ext cx="6458246" cy="5711588"/>
          </a:xfrm>
          <a:custGeom>
            <a:avLst/>
            <a:gdLst>
              <a:gd name="connsiteX0" fmla="*/ 0 w 5380074"/>
              <a:gd name="connsiteY0" fmla="*/ 685800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6858000 h 6858000"/>
              <a:gd name="connsiteX0" fmla="*/ 0 w 5380074"/>
              <a:gd name="connsiteY0" fmla="*/ 569794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5697940 h 6858000"/>
              <a:gd name="connsiteX0" fmla="*/ 0 w 4902402"/>
              <a:gd name="connsiteY0" fmla="*/ 5697940 h 5725236"/>
              <a:gd name="connsiteX1" fmla="*/ 0 w 4902402"/>
              <a:gd name="connsiteY1" fmla="*/ 0 h 5725236"/>
              <a:gd name="connsiteX2" fmla="*/ 4902402 w 4902402"/>
              <a:gd name="connsiteY2" fmla="*/ 5725236 h 5725236"/>
              <a:gd name="connsiteX3" fmla="*/ 0 w 4902402"/>
              <a:gd name="connsiteY3" fmla="*/ 5697940 h 5725236"/>
              <a:gd name="connsiteX0" fmla="*/ 0 w 6458246"/>
              <a:gd name="connsiteY0" fmla="*/ 5697940 h 5711588"/>
              <a:gd name="connsiteX1" fmla="*/ 0 w 6458246"/>
              <a:gd name="connsiteY1" fmla="*/ 0 h 5711588"/>
              <a:gd name="connsiteX2" fmla="*/ 6458246 w 6458246"/>
              <a:gd name="connsiteY2" fmla="*/ 5711588 h 5711588"/>
              <a:gd name="connsiteX3" fmla="*/ 0 w 6458246"/>
              <a:gd name="connsiteY3" fmla="*/ 5697940 h 571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8246" h="5711588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Параллелограмм 17"/>
          <p:cNvSpPr/>
          <p:nvPr userDrawn="1"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473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90819-0BE1-4203-A135-4AB4A8EB3A6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180975" y="847725"/>
            <a:ext cx="8782050" cy="76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Прямоугольный треугольник 11"/>
          <p:cNvSpPr/>
          <p:nvPr userDrawn="1"/>
        </p:nvSpPr>
        <p:spPr>
          <a:xfrm>
            <a:off x="0" y="1160011"/>
            <a:ext cx="6458246" cy="5711588"/>
          </a:xfrm>
          <a:custGeom>
            <a:avLst/>
            <a:gdLst>
              <a:gd name="connsiteX0" fmla="*/ 0 w 5380074"/>
              <a:gd name="connsiteY0" fmla="*/ 685800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6858000 h 6858000"/>
              <a:gd name="connsiteX0" fmla="*/ 0 w 5380074"/>
              <a:gd name="connsiteY0" fmla="*/ 569794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5697940 h 6858000"/>
              <a:gd name="connsiteX0" fmla="*/ 0 w 4902402"/>
              <a:gd name="connsiteY0" fmla="*/ 5697940 h 5725236"/>
              <a:gd name="connsiteX1" fmla="*/ 0 w 4902402"/>
              <a:gd name="connsiteY1" fmla="*/ 0 h 5725236"/>
              <a:gd name="connsiteX2" fmla="*/ 4902402 w 4902402"/>
              <a:gd name="connsiteY2" fmla="*/ 5725236 h 5725236"/>
              <a:gd name="connsiteX3" fmla="*/ 0 w 4902402"/>
              <a:gd name="connsiteY3" fmla="*/ 5697940 h 5725236"/>
              <a:gd name="connsiteX0" fmla="*/ 0 w 6458246"/>
              <a:gd name="connsiteY0" fmla="*/ 5697940 h 5711588"/>
              <a:gd name="connsiteX1" fmla="*/ 0 w 6458246"/>
              <a:gd name="connsiteY1" fmla="*/ 0 h 5711588"/>
              <a:gd name="connsiteX2" fmla="*/ 6458246 w 6458246"/>
              <a:gd name="connsiteY2" fmla="*/ 5711588 h 5711588"/>
              <a:gd name="connsiteX3" fmla="*/ 0 w 6458246"/>
              <a:gd name="connsiteY3" fmla="*/ 5697940 h 571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8246" h="5711588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араллелограмм 17"/>
          <p:cNvSpPr/>
          <p:nvPr userDrawn="1"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792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본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66523" y="152712"/>
            <a:ext cx="8025957" cy="596671"/>
          </a:xfrm>
        </p:spPr>
        <p:txBody>
          <a:bodyPr/>
          <a:lstStyle>
            <a:lvl1pPr>
              <a:defRPr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내용 개체 틀 4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179388" y="1052735"/>
            <a:ext cx="8713787" cy="5543705"/>
          </a:xfrm>
        </p:spPr>
        <p:txBody>
          <a:bodyPr>
            <a:normAutofit/>
          </a:bodyPr>
          <a:lstStyle>
            <a:lvl1pPr>
              <a:spcAft>
                <a:spcPts val="300"/>
              </a:spcAft>
              <a:defRPr sz="2400" b="1" baseline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  <a:cs typeface="Times New Roman" pitchFamily="18" charset="0"/>
              </a:defRPr>
            </a:lvl1pPr>
            <a:lvl2pPr>
              <a:lnSpc>
                <a:spcPct val="130000"/>
              </a:lnSpc>
              <a:defRPr sz="2000" baseline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  <a:cs typeface="Times New Roman" pitchFamily="18" charset="0"/>
              </a:defRPr>
            </a:lvl2pPr>
            <a:lvl3pPr>
              <a:lnSpc>
                <a:spcPct val="130000"/>
              </a:lnSpc>
              <a:defRPr sz="1800" baseline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  <a:cs typeface="Times New Roman" pitchFamily="18" charset="0"/>
              </a:defRPr>
            </a:lvl3pPr>
            <a:lvl4pPr marL="896938" indent="-182563">
              <a:lnSpc>
                <a:spcPct val="120000"/>
              </a:lnSpc>
              <a:buSzPct val="80000"/>
              <a:buFont typeface="Arial" panose="020B0604020202020204" pitchFamily="34" charset="0"/>
              <a:buChar char="‒"/>
              <a:defRPr sz="1600" baseline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  <a:cs typeface="Times New Roman" pitchFamily="18" charset="0"/>
              </a:defRPr>
            </a:lvl4pPr>
            <a:lvl5pPr>
              <a:defRPr sz="1400" baseline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Line 10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900440" y="812921"/>
            <a:ext cx="6912000" cy="0"/>
          </a:xfrm>
          <a:prstGeom prst="line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Line 10"/>
          <p:cNvSpPr>
            <a:spLocks noChangeShapeType="1"/>
          </p:cNvSpPr>
          <p:nvPr userDrawn="1">
            <p:custDataLst>
              <p:tags r:id="rId4"/>
            </p:custDataLst>
          </p:nvPr>
        </p:nvSpPr>
        <p:spPr bwMode="auto">
          <a:xfrm>
            <a:off x="900440" y="812921"/>
            <a:ext cx="6912000" cy="0"/>
          </a:xfrm>
          <a:prstGeom prst="line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" name="직사각형 11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161511" y="6561139"/>
            <a:ext cx="873907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fld id="{033B4838-7E5D-4E73-BD5A-D91E0EFAE053}" type="slidenum">
              <a:rPr lang="en-US" altLang="ko-KR" sz="100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pPr algn="r"/>
              <a:t>‹#›</a:t>
            </a:fld>
            <a:endParaRPr lang="ko-KR" altLang="en-US" sz="1000" dirty="0">
              <a:solidFill>
                <a:srgbClr val="000000"/>
              </a:solidFill>
            </a:endParaRPr>
          </a:p>
        </p:txBody>
      </p:sp>
      <p:sp>
        <p:nvSpPr>
          <p:cNvPr id="10" name="Прямоугольный треугольник 11"/>
          <p:cNvSpPr/>
          <p:nvPr userDrawn="1"/>
        </p:nvSpPr>
        <p:spPr>
          <a:xfrm>
            <a:off x="0" y="1160011"/>
            <a:ext cx="6458246" cy="5711588"/>
          </a:xfrm>
          <a:custGeom>
            <a:avLst/>
            <a:gdLst>
              <a:gd name="connsiteX0" fmla="*/ 0 w 5380074"/>
              <a:gd name="connsiteY0" fmla="*/ 685800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6858000 h 6858000"/>
              <a:gd name="connsiteX0" fmla="*/ 0 w 5380074"/>
              <a:gd name="connsiteY0" fmla="*/ 569794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5697940 h 6858000"/>
              <a:gd name="connsiteX0" fmla="*/ 0 w 4902402"/>
              <a:gd name="connsiteY0" fmla="*/ 5697940 h 5725236"/>
              <a:gd name="connsiteX1" fmla="*/ 0 w 4902402"/>
              <a:gd name="connsiteY1" fmla="*/ 0 h 5725236"/>
              <a:gd name="connsiteX2" fmla="*/ 4902402 w 4902402"/>
              <a:gd name="connsiteY2" fmla="*/ 5725236 h 5725236"/>
              <a:gd name="connsiteX3" fmla="*/ 0 w 4902402"/>
              <a:gd name="connsiteY3" fmla="*/ 5697940 h 5725236"/>
              <a:gd name="connsiteX0" fmla="*/ 0 w 6458246"/>
              <a:gd name="connsiteY0" fmla="*/ 5697940 h 5711588"/>
              <a:gd name="connsiteX1" fmla="*/ 0 w 6458246"/>
              <a:gd name="connsiteY1" fmla="*/ 0 h 5711588"/>
              <a:gd name="connsiteX2" fmla="*/ 6458246 w 6458246"/>
              <a:gd name="connsiteY2" fmla="*/ 5711588 h 5711588"/>
              <a:gd name="connsiteX3" fmla="*/ 0 w 6458246"/>
              <a:gd name="connsiteY3" fmla="*/ 5697940 h 571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8246" h="5711588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Параллелограмм 17"/>
          <p:cNvSpPr/>
          <p:nvPr userDrawn="1"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343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0975" y="114300"/>
            <a:ext cx="8782050" cy="638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0975" y="933450"/>
            <a:ext cx="8782050" cy="5800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7050" y="6448425"/>
            <a:ext cx="205740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</a:lstStyle>
          <a:p>
            <a:fld id="{8F090819-0BE1-4203-A135-4AB4A8EB3A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80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  <p:sldLayoutId id="2147483668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나눔스퀘어라운드OTF Bold" panose="020B0600000101010101" pitchFamily="34" charset="-127"/>
          <a:ea typeface="나눔스퀘어라운드OTF Bold" panose="020B0600000101010101" pitchFamily="34" charset="-127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라운드OTF Regular" panose="020B0600000101010101" pitchFamily="34" charset="-127"/>
          <a:ea typeface="나눔스퀘어라운드OTF Regular" panose="020B0600000101010101" pitchFamily="34" charset="-127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나눔스퀘어라운드OTF Regular" panose="020B0600000101010101" pitchFamily="34" charset="-127"/>
          <a:ea typeface="나눔스퀘어라운드OTF Regular" panose="020B0600000101010101" pitchFamily="34" charset="-127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라운드OTF Regular" panose="020B0600000101010101" pitchFamily="34" charset="-127"/>
          <a:ea typeface="나눔스퀘어라운드OTF Regular" panose="020B0600000101010101" pitchFamily="34" charset="-127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라운드OTF Regular" panose="020B0600000101010101" pitchFamily="34" charset="-127"/>
          <a:ea typeface="나눔스퀘어라운드OTF Regular" panose="020B0600000101010101" pitchFamily="34" charset="-127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라운드OTF Regular" panose="020B0600000101010101" pitchFamily="34" charset="-127"/>
          <a:ea typeface="나눔스퀘어라운드OTF Regular" panose="020B0600000101010101" pitchFamily="34" charset="-127"/>
          <a:cs typeface="Arial" panose="020B0604020202020204" pitchFamily="34" charset="0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docs.ros.org/en/foxy/index.html" TargetMode="External"/><Relationship Id="rId5" Type="http://schemas.openxmlformats.org/officeDocument/2006/relationships/hyperlink" Target="https://emanual.robotis.com/docs/kr/" TargetMode="External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913681"/>
            <a:ext cx="7772400" cy="21429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5400" dirty="0" err="1"/>
              <a:t>과정설명회</a:t>
            </a:r>
            <a:r>
              <a:rPr lang="en-US" altLang="ko-KR" sz="5400" dirty="0"/>
              <a:t/>
            </a:r>
            <a:br>
              <a:rPr lang="en-US" altLang="ko-KR" sz="5400" dirty="0"/>
            </a:br>
            <a:r>
              <a:rPr lang="en-US" altLang="ko-KR" sz="2000" dirty="0" smtClean="0"/>
              <a:t> </a:t>
            </a:r>
            <a:r>
              <a:rPr lang="ko-KR" altLang="en-US" sz="2000" dirty="0" err="1"/>
              <a:t>사물인터넷</a:t>
            </a:r>
            <a:r>
              <a:rPr lang="ko-KR" altLang="en-US" sz="2000" dirty="0"/>
              <a:t> 환경 서비스 로봇 시스템 활용 실습</a:t>
            </a:r>
            <a:endParaRPr lang="ko-KR" altLang="en-US" sz="4400" dirty="0">
              <a:solidFill>
                <a:srgbClr val="7030A0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685800" y="476250"/>
            <a:ext cx="7772400" cy="127635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강사</a:t>
            </a:r>
            <a:r>
              <a:rPr lang="en-US" altLang="ko-KR" sz="2800" dirty="0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: </a:t>
            </a:r>
            <a:r>
              <a:rPr lang="ko-KR" altLang="en-US" sz="2800" dirty="0" err="1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어서오세요</a:t>
            </a:r>
            <a:r>
              <a:rPr lang="en-US" altLang="ko-KR" sz="2800" dirty="0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. 6</a:t>
            </a:r>
            <a:r>
              <a:rPr lang="ko-KR" altLang="en-US" sz="2800" dirty="0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시에 시작하겠습니다</a:t>
            </a:r>
            <a:r>
              <a:rPr lang="en-US" altLang="ko-KR" sz="2800" dirty="0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.</a:t>
            </a:r>
            <a:endParaRPr lang="ko-KR" altLang="en-US" sz="28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194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0"/>
    </mc:Choice>
    <mc:Fallback xmlns="">
      <p:transition spd="slow" advTm="13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과정 </a:t>
            </a:r>
            <a:r>
              <a:rPr lang="ko-KR" altLang="en-US" dirty="0" smtClean="0"/>
              <a:t>소개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/>
          <a:lstStyle/>
          <a:p>
            <a:pPr lvl="1"/>
            <a:r>
              <a:rPr lang="ko-KR" altLang="en-US" dirty="0" err="1"/>
              <a:t>사물인터넷</a:t>
            </a:r>
            <a:r>
              <a:rPr lang="ko-KR" altLang="en-US" dirty="0"/>
              <a:t> 환경 서비스 로봇 시스템 활용 실습 </a:t>
            </a:r>
            <a:r>
              <a:rPr lang="ko-KR" altLang="en-US" dirty="0" smtClean="0"/>
              <a:t>세부일정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23" y="1634237"/>
            <a:ext cx="7072074" cy="426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87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과정 </a:t>
            </a:r>
            <a:r>
              <a:rPr lang="ko-KR" altLang="en-US" dirty="0" smtClean="0"/>
              <a:t>소개</a:t>
            </a:r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/>
          <a:lstStyle/>
          <a:p>
            <a:pPr lvl="1"/>
            <a:r>
              <a:rPr lang="ko-KR" altLang="en-US" dirty="0" err="1"/>
              <a:t>사물인터넷</a:t>
            </a:r>
            <a:r>
              <a:rPr lang="ko-KR" altLang="en-US" dirty="0"/>
              <a:t> 환경 서비스 로봇 시스템 활용 실습 </a:t>
            </a:r>
            <a:r>
              <a:rPr lang="ko-KR" altLang="en-US" dirty="0" smtClean="0"/>
              <a:t>세부일정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84" y="1617331"/>
            <a:ext cx="7375850" cy="408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과정 </a:t>
            </a:r>
            <a:r>
              <a:rPr lang="ko-KR" altLang="en-US" dirty="0" smtClean="0"/>
              <a:t>소개</a:t>
            </a:r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/>
          <a:lstStyle/>
          <a:p>
            <a:pPr lvl="1"/>
            <a:r>
              <a:rPr lang="ko-KR" altLang="en-US" dirty="0" err="1"/>
              <a:t>사물인터넷</a:t>
            </a:r>
            <a:r>
              <a:rPr lang="ko-KR" altLang="en-US" dirty="0"/>
              <a:t> 환경 서비스 로봇 시스템 활용 실습 </a:t>
            </a:r>
            <a:r>
              <a:rPr lang="ko-KR" altLang="en-US" dirty="0" smtClean="0"/>
              <a:t>세부일정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23" y="1578294"/>
            <a:ext cx="6292675" cy="31141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581" y="3497521"/>
            <a:ext cx="6131429" cy="284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44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교재 소개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/>
          <a:lstStyle/>
          <a:p>
            <a:r>
              <a:rPr lang="en-US" altLang="ko-KR" dirty="0" smtClean="0"/>
              <a:t>ROS2 </a:t>
            </a:r>
            <a:r>
              <a:rPr lang="ko-KR" altLang="en-US" dirty="0" smtClean="0"/>
              <a:t>교재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8">
              <a:lnSpc>
                <a:spcPct val="200000"/>
              </a:lnSpc>
            </a:pPr>
            <a:r>
              <a:rPr lang="en-US" altLang="ko-KR" dirty="0" smtClean="0"/>
              <a:t>                           • </a:t>
            </a:r>
            <a:r>
              <a:rPr lang="ko-KR" altLang="en-US" dirty="0"/>
              <a:t>출판사 </a:t>
            </a:r>
            <a:r>
              <a:rPr lang="en-US" altLang="ko-KR" dirty="0"/>
              <a:t>: 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루비페이퍼</a:t>
            </a:r>
            <a:endParaRPr lang="en-US" altLang="ko-KR" dirty="0" smtClean="0"/>
          </a:p>
          <a:p>
            <a:pPr lvl="8">
              <a:lnSpc>
                <a:spcPct val="200000"/>
              </a:lnSpc>
            </a:pPr>
            <a:r>
              <a:rPr lang="en-US" altLang="ko-KR" dirty="0" smtClean="0"/>
              <a:t>                           •  </a:t>
            </a:r>
            <a:r>
              <a:rPr lang="ko-KR" altLang="en-US" dirty="0"/>
              <a:t>저자 </a:t>
            </a:r>
            <a:r>
              <a:rPr lang="en-US" altLang="ko-KR" dirty="0" smtClean="0"/>
              <a:t>:  </a:t>
            </a:r>
            <a:r>
              <a:rPr lang="ko-KR" altLang="en-US" dirty="0" err="1" smtClean="0"/>
              <a:t>표윤석</a:t>
            </a:r>
            <a:endParaRPr lang="en-US" altLang="ko-KR" dirty="0" smtClean="0"/>
          </a:p>
          <a:p>
            <a:pPr lvl="8">
              <a:lnSpc>
                <a:spcPct val="200000"/>
              </a:lnSpc>
            </a:pPr>
            <a:r>
              <a:rPr lang="en-US" altLang="ko-KR" dirty="0" smtClean="0"/>
              <a:t>                           • </a:t>
            </a:r>
            <a:r>
              <a:rPr lang="ko-KR" altLang="en-US" dirty="0"/>
              <a:t>내용 </a:t>
            </a:r>
            <a:r>
              <a:rPr lang="en-US" altLang="ko-KR" dirty="0" smtClean="0"/>
              <a:t>: ROS2 </a:t>
            </a:r>
            <a:r>
              <a:rPr lang="ko-KR" altLang="en-US" dirty="0" smtClean="0"/>
              <a:t>프로그래밍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                      </a:t>
            </a:r>
          </a:p>
        </p:txBody>
      </p:sp>
      <p:pic>
        <p:nvPicPr>
          <p:cNvPr id="2050" name="Picture 2" descr="ROS 2로 시작하는 로봇 프로그래밍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41" y="1504818"/>
            <a:ext cx="3639659" cy="464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6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교육장 소개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/>
          <a:lstStyle/>
          <a:p>
            <a:r>
              <a:rPr lang="ko-KR" altLang="en-US" dirty="0"/>
              <a:t>세종시 </a:t>
            </a:r>
            <a:r>
              <a:rPr lang="ko-KR" altLang="en-US" dirty="0" err="1"/>
              <a:t>다정동</a:t>
            </a:r>
            <a:r>
              <a:rPr lang="ko-KR" altLang="en-US" dirty="0"/>
              <a:t> </a:t>
            </a:r>
            <a:r>
              <a:rPr lang="ko-KR" altLang="en-US" dirty="0" err="1"/>
              <a:t>가온마을</a:t>
            </a:r>
            <a:r>
              <a:rPr lang="en-US" altLang="ko-KR" dirty="0"/>
              <a:t>7</a:t>
            </a:r>
            <a:r>
              <a:rPr lang="ko-KR" altLang="en-US" dirty="0"/>
              <a:t>단지 </a:t>
            </a:r>
            <a:r>
              <a:rPr lang="en-US" altLang="ko-KR" dirty="0"/>
              <a:t>LH</a:t>
            </a:r>
            <a:r>
              <a:rPr lang="ko-KR" altLang="en-US" dirty="0" err="1"/>
              <a:t>희망상가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청년세종센터 지하 </a:t>
            </a:r>
            <a:r>
              <a:rPr lang="en-US" altLang="ko-KR" dirty="0"/>
              <a:t>137</a:t>
            </a:r>
            <a:r>
              <a:rPr lang="ko-KR" altLang="en-US" dirty="0"/>
              <a:t>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버스</a:t>
            </a:r>
            <a:endParaRPr lang="en-US" altLang="ko-KR" dirty="0"/>
          </a:p>
          <a:p>
            <a:pPr marL="914400" lvl="2" indent="0">
              <a:buNone/>
            </a:pPr>
            <a:r>
              <a:rPr lang="en-US" altLang="ko-KR" dirty="0"/>
              <a:t>203, 204, 205, 222, 1004, 1005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509" y="1890569"/>
            <a:ext cx="6683544" cy="3240506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3672840" y="2956560"/>
            <a:ext cx="266700" cy="2743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46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Reference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3256697" y="952411"/>
            <a:ext cx="2292468" cy="31307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523" y="952411"/>
            <a:ext cx="2171812" cy="3467278"/>
          </a:xfrm>
          <a:prstGeom prst="rect">
            <a:avLst/>
          </a:prstGeom>
        </p:spPr>
      </p:pic>
      <p:pic>
        <p:nvPicPr>
          <p:cNvPr id="6" name="Picture 2" descr="ROS 2로 시작하는 로봇 프로그래밍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391" y="952411"/>
            <a:ext cx="2581553" cy="329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66523" y="4972050"/>
            <a:ext cx="49394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로보티스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en-US" altLang="ko-KR" dirty="0">
                <a:hlinkClick r:id="rId5"/>
              </a:rPr>
              <a:t>https://emanual.robotis.com/docs/kr</a:t>
            </a:r>
            <a:r>
              <a:rPr lang="en-US" altLang="ko-KR" dirty="0" smtClean="0">
                <a:hlinkClick r:id="rId5"/>
              </a:rPr>
              <a:t>/</a:t>
            </a:r>
            <a:endParaRPr lang="en-US" altLang="ko-KR" dirty="0" smtClean="0"/>
          </a:p>
          <a:p>
            <a:r>
              <a:rPr lang="en-US" altLang="ko-KR" dirty="0"/>
              <a:t>ROS2 Doc : </a:t>
            </a:r>
            <a:r>
              <a:rPr lang="en-US" altLang="ko-KR" dirty="0">
                <a:hlinkClick r:id="rId6"/>
              </a:rPr>
              <a:t>http://</a:t>
            </a:r>
            <a:r>
              <a:rPr lang="en-US" altLang="ko-KR" dirty="0" smtClean="0">
                <a:hlinkClick r:id="rId6"/>
              </a:rPr>
              <a:t>docs.ros.org/en/foxy/index.html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5923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강사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/>
              <a:t>이름         </a:t>
            </a:r>
            <a:r>
              <a:rPr lang="en-US" altLang="ko-KR" dirty="0"/>
              <a:t>: </a:t>
            </a:r>
            <a:r>
              <a:rPr lang="ko-KR" altLang="en-US" dirty="0" smtClean="0"/>
              <a:t>최수길</a:t>
            </a:r>
            <a:endParaRPr lang="en-US" altLang="ko-KR" dirty="0" smtClean="0"/>
          </a:p>
          <a:p>
            <a:pPr>
              <a:lnSpc>
                <a:spcPct val="200000"/>
              </a:lnSpc>
            </a:pPr>
            <a:r>
              <a:rPr lang="ko-KR" altLang="en-US" dirty="0" smtClean="0"/>
              <a:t>번호         </a:t>
            </a:r>
            <a:r>
              <a:rPr lang="en-US" altLang="ko-KR" dirty="0"/>
              <a:t>: </a:t>
            </a:r>
            <a:r>
              <a:rPr lang="en-US" altLang="ko-KR" dirty="0" smtClean="0"/>
              <a:t>010-4573-5540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소속         </a:t>
            </a:r>
            <a:r>
              <a:rPr lang="en-US" altLang="ko-KR" dirty="0"/>
              <a:t>: </a:t>
            </a:r>
            <a:r>
              <a:rPr lang="ko-KR" altLang="en-US" dirty="0" err="1" smtClean="0"/>
              <a:t>바인드</a:t>
            </a:r>
            <a:r>
              <a:rPr lang="ko-KR" altLang="en-US" dirty="0" smtClean="0"/>
              <a:t> 소프트 과장</a:t>
            </a:r>
            <a:endParaRPr lang="en-US" altLang="ko-KR" dirty="0" smtClean="0"/>
          </a:p>
          <a:p>
            <a:pPr>
              <a:lnSpc>
                <a:spcPct val="200000"/>
              </a:lnSpc>
            </a:pPr>
            <a:r>
              <a:rPr lang="ko-KR" altLang="en-US" dirty="0" smtClean="0"/>
              <a:t>분야         </a:t>
            </a:r>
            <a:r>
              <a:rPr lang="en-US" altLang="ko-KR" dirty="0" smtClean="0"/>
              <a:t>: ROS2, python, C/C++,</a:t>
            </a:r>
            <a:br>
              <a:rPr lang="en-US" altLang="ko-KR" dirty="0" smtClean="0"/>
            </a:br>
            <a:r>
              <a:rPr lang="en-US" altLang="ko-KR" dirty="0" smtClean="0"/>
              <a:t>                       </a:t>
            </a:r>
            <a:r>
              <a:rPr lang="en-US" altLang="ko-KR" dirty="0" err="1" smtClean="0"/>
              <a:t>OpenCV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linux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IoT</a:t>
            </a:r>
            <a:r>
              <a:rPr lang="en-US" altLang="ko-KR" dirty="0" smtClean="0"/>
              <a:t>, embedded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GitHub  address : </a:t>
            </a:r>
            <a:r>
              <a:rPr lang="en-US" altLang="ko-KR" dirty="0" smtClean="0"/>
              <a:t> https</a:t>
            </a:r>
            <a:r>
              <a:rPr lang="en-US" altLang="ko-KR" dirty="0"/>
              <a:t>://github.com/freshmea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632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강사 소개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866523" y="960335"/>
            <a:ext cx="7134477" cy="571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6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과정 소개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dirty="0"/>
              <a:t>사업 </a:t>
            </a:r>
            <a:r>
              <a:rPr lang="en-US" altLang="ko-KR" sz="2000" dirty="0"/>
              <a:t>: ICT </a:t>
            </a:r>
            <a:r>
              <a:rPr lang="ko-KR" altLang="en-US" sz="2000" dirty="0"/>
              <a:t>이노베이션스퀘어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2000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2000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2000" dirty="0"/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ko-KR" sz="2000" b="0" dirty="0">
              <a:solidFill>
                <a:srgbClr val="727272"/>
              </a:solidFill>
              <a:latin typeface="Arial" panose="020B0604020202020204" pitchFamily="34" charset="0"/>
              <a:ea typeface="Montserrat"/>
            </a:endParaRP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800" b="0" dirty="0"/>
              <a:t> </a:t>
            </a:r>
            <a:r>
              <a:rPr lang="ko-KR" altLang="ko-KR" sz="1800" b="0" dirty="0" err="1"/>
              <a:t>SW개발공간</a:t>
            </a:r>
            <a:r>
              <a:rPr lang="ko-KR" altLang="ko-KR" sz="1800" b="0" dirty="0"/>
              <a:t> 및 테스트베드, 커뮤니티 지원을 위한 </a:t>
            </a:r>
            <a:r>
              <a:rPr lang="ko-KR" altLang="ko-KR" sz="1800" b="0" dirty="0" err="1"/>
              <a:t>시설･장비</a:t>
            </a:r>
            <a:r>
              <a:rPr lang="ko-KR" altLang="ko-KR" sz="1800" b="0" dirty="0"/>
              <a:t> 인프라 구축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800" b="0" dirty="0"/>
              <a:t> </a:t>
            </a:r>
            <a:r>
              <a:rPr lang="ko-KR" altLang="ko-KR" sz="1800" b="0" dirty="0"/>
              <a:t>기술세미나, 멘토링, 혁신기술 아이디어 교류 등 협업 프로그램 </a:t>
            </a:r>
            <a:r>
              <a:rPr lang="ko-KR" altLang="ko-KR" sz="1800" b="0" dirty="0" err="1"/>
              <a:t>기획･운영</a:t>
            </a:r>
            <a:r>
              <a:rPr lang="ko-KR" altLang="ko-KR" sz="700" b="0" dirty="0"/>
              <a:t> </a:t>
            </a:r>
            <a:endParaRPr lang="ko-KR" altLang="ko-KR" sz="1800" b="0" dirty="0"/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800" b="0" dirty="0"/>
              <a:t> </a:t>
            </a:r>
            <a:r>
              <a:rPr lang="ko-KR" altLang="ko-KR" sz="1800" b="0" dirty="0"/>
              <a:t>ICT 주요기업, 대학교, 기관 등 연계의 </a:t>
            </a:r>
            <a:r>
              <a:rPr lang="ko-KR" altLang="ko-KR" sz="1800" b="0" dirty="0" err="1"/>
              <a:t>SW개발</a:t>
            </a:r>
            <a:r>
              <a:rPr lang="ko-KR" altLang="ko-KR" sz="1800" b="0" dirty="0"/>
              <a:t> 및 창업 등 역량 강화 지원</a:t>
            </a:r>
            <a:r>
              <a:rPr lang="ko-KR" altLang="ko-KR" sz="300" b="0" dirty="0"/>
              <a:t> </a:t>
            </a:r>
            <a:endParaRPr lang="ko-KR" altLang="ko-KR" sz="3200" b="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843" y="1650675"/>
            <a:ext cx="6614875" cy="317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6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과정 소개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사업 </a:t>
            </a:r>
            <a:r>
              <a:rPr lang="en-US" altLang="ko-KR" dirty="0"/>
              <a:t>: ICT </a:t>
            </a:r>
            <a:r>
              <a:rPr lang="ko-KR" altLang="en-US" dirty="0"/>
              <a:t>이노베이션스퀘어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22" y="1829782"/>
            <a:ext cx="7296271" cy="379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4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과정 소개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430213" y="1003456"/>
            <a:ext cx="8713787" cy="5543705"/>
          </a:xfrm>
        </p:spPr>
        <p:txBody>
          <a:bodyPr/>
          <a:lstStyle/>
          <a:p>
            <a:r>
              <a:rPr lang="ko-KR" altLang="en-US" dirty="0" err="1"/>
              <a:t>사물인터넷</a:t>
            </a:r>
            <a:r>
              <a:rPr lang="ko-KR" altLang="en-US" dirty="0"/>
              <a:t> 환경 서비스 로봇 시스템 활용 실습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260" y="19448618"/>
            <a:ext cx="482220" cy="659238"/>
          </a:xfrm>
          <a:prstGeom prst="rect">
            <a:avLst/>
          </a:prstGeom>
        </p:spPr>
      </p:pic>
      <p:pic>
        <p:nvPicPr>
          <p:cNvPr id="1026" name="Picture 2" descr="https://ai.dicia.or.kr/upload/education/2023/4/167642606858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81" y="1645884"/>
            <a:ext cx="3526757" cy="498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386" y="1645883"/>
            <a:ext cx="3605858" cy="498865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572250" y="3816350"/>
            <a:ext cx="269875" cy="127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14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과정 소개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/>
          <a:lstStyle/>
          <a:p>
            <a:pPr lvl="1"/>
            <a:r>
              <a:rPr lang="ko-KR" altLang="en-US" dirty="0" err="1"/>
              <a:t>사물인터넷</a:t>
            </a:r>
            <a:r>
              <a:rPr lang="ko-KR" altLang="en-US" dirty="0"/>
              <a:t> 환경 서비스 로봇 시스템 활용 </a:t>
            </a:r>
            <a:r>
              <a:rPr lang="ko-KR" altLang="en-US" dirty="0" smtClean="0"/>
              <a:t>실습 과정 </a:t>
            </a:r>
            <a:r>
              <a:rPr lang="ko-KR" altLang="en-US" dirty="0" err="1" smtClean="0"/>
              <a:t>로드맵</a:t>
            </a:r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 flipV="1">
            <a:off x="1674442" y="1955502"/>
            <a:ext cx="5186891" cy="105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85" y="1838118"/>
            <a:ext cx="6846591" cy="397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4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과정 </a:t>
            </a:r>
            <a:r>
              <a:rPr lang="ko-KR" altLang="en-US" dirty="0" smtClean="0"/>
              <a:t>소개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/>
          <a:lstStyle/>
          <a:p>
            <a:pPr lvl="1"/>
            <a:r>
              <a:rPr lang="ko-KR" altLang="en-US" dirty="0" err="1"/>
              <a:t>사물인터넷</a:t>
            </a:r>
            <a:r>
              <a:rPr lang="ko-KR" altLang="en-US" dirty="0"/>
              <a:t> 환경 서비스 로봇 시스템 활용 실습 세부일정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73" y="1636608"/>
            <a:ext cx="7548880" cy="418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6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과정 </a:t>
            </a:r>
            <a:r>
              <a:rPr lang="ko-KR" altLang="en-US" dirty="0" smtClean="0"/>
              <a:t>소개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713787" cy="5543705"/>
          </a:xfrm>
        </p:spPr>
        <p:txBody>
          <a:bodyPr/>
          <a:lstStyle/>
          <a:p>
            <a:pPr lvl="1"/>
            <a:r>
              <a:rPr lang="ko-KR" altLang="en-US" dirty="0" err="1"/>
              <a:t>사물인터넷</a:t>
            </a:r>
            <a:r>
              <a:rPr lang="ko-KR" altLang="en-US" dirty="0"/>
              <a:t> 환경 서비스 로봇 시스템 활용 실습 </a:t>
            </a:r>
            <a:r>
              <a:rPr lang="ko-KR" altLang="en-US" dirty="0" smtClean="0"/>
              <a:t>세부일정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69" y="1540090"/>
            <a:ext cx="6897424" cy="9403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70" y="2499301"/>
            <a:ext cx="6897424" cy="395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f18fgYLgU3f2g6Qvjgz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wxO8C9Nnf1B7VvSodZ9s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9nJbIjOPbbSImvBr7lBtx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c9rmarLuZKoHJBklWWWI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Y0ZMUmRNCUd7CmQQBVcMv"/>
</p:tagLst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1477</TotalTime>
  <Words>254</Words>
  <Application>Microsoft Office PowerPoint</Application>
  <PresentationFormat>화면 슬라이드 쇼(4:3)</PresentationFormat>
  <Paragraphs>65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6" baseType="lpstr">
      <vt:lpstr>HY헤드라인M</vt:lpstr>
      <vt:lpstr>Montserrat</vt:lpstr>
      <vt:lpstr>나눔스퀘어라운드OTF Bold</vt:lpstr>
      <vt:lpstr>나눔스퀘어라운드OTF ExtraBold</vt:lpstr>
      <vt:lpstr>나눔스퀘어라운드OTF Regular</vt:lpstr>
      <vt:lpstr>마루 부리 굵은</vt:lpstr>
      <vt:lpstr>맑은 고딕</vt:lpstr>
      <vt:lpstr>Arial</vt:lpstr>
      <vt:lpstr>Calibri</vt:lpstr>
      <vt:lpstr>Times New Roman</vt:lpstr>
      <vt:lpstr>Office 테마</vt:lpstr>
      <vt:lpstr>과정설명회  사물인터넷 환경 서비스 로봇 시스템 활용 실습</vt:lpstr>
      <vt:lpstr>강사 소개</vt:lpstr>
      <vt:lpstr>강사 소개</vt:lpstr>
      <vt:lpstr>과정 소개</vt:lpstr>
      <vt:lpstr>과정 소개</vt:lpstr>
      <vt:lpstr>과정 소개</vt:lpstr>
      <vt:lpstr>과정 소개</vt:lpstr>
      <vt:lpstr>과정 소개1</vt:lpstr>
      <vt:lpstr>과정 소개2</vt:lpstr>
      <vt:lpstr>과정 소개3</vt:lpstr>
      <vt:lpstr>과정 소개4</vt:lpstr>
      <vt:lpstr>과정 소개4</vt:lpstr>
      <vt:lpstr>교재 소개</vt:lpstr>
      <vt:lpstr>교육장 소개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콘텐츠 프로그래밍 </dc:title>
  <dc:creator>이호준</dc:creator>
  <cp:lastModifiedBy>Sugil</cp:lastModifiedBy>
  <cp:revision>93</cp:revision>
  <dcterms:created xsi:type="dcterms:W3CDTF">2016-12-29T11:33:39Z</dcterms:created>
  <dcterms:modified xsi:type="dcterms:W3CDTF">2023-06-07T10:37:22Z</dcterms:modified>
</cp:coreProperties>
</file>